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36"/>
  </p:notesMasterIdLst>
  <p:handoutMasterIdLst>
    <p:handoutMasterId r:id="rId37"/>
  </p:handoutMasterIdLst>
  <p:sldIdLst>
    <p:sldId id="266" r:id="rId4"/>
    <p:sldId id="613" r:id="rId5"/>
    <p:sldId id="614" r:id="rId6"/>
    <p:sldId id="616" r:id="rId7"/>
    <p:sldId id="615" r:id="rId8"/>
    <p:sldId id="617" r:id="rId9"/>
    <p:sldId id="618" r:id="rId10"/>
    <p:sldId id="619" r:id="rId11"/>
    <p:sldId id="620" r:id="rId12"/>
    <p:sldId id="621" r:id="rId13"/>
    <p:sldId id="622" r:id="rId14"/>
    <p:sldId id="624" r:id="rId15"/>
    <p:sldId id="625" r:id="rId16"/>
    <p:sldId id="626" r:id="rId17"/>
    <p:sldId id="623" r:id="rId18"/>
    <p:sldId id="627" r:id="rId19"/>
    <p:sldId id="628" r:id="rId20"/>
    <p:sldId id="629" r:id="rId21"/>
    <p:sldId id="630" r:id="rId22"/>
    <p:sldId id="642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38" r:id="rId31"/>
    <p:sldId id="639" r:id="rId32"/>
    <p:sldId id="640" r:id="rId33"/>
    <p:sldId id="612" r:id="rId34"/>
    <p:sldId id="641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613"/>
            <p14:sldId id="614"/>
            <p14:sldId id="616"/>
            <p14:sldId id="615"/>
            <p14:sldId id="617"/>
            <p14:sldId id="618"/>
            <p14:sldId id="619"/>
            <p14:sldId id="620"/>
            <p14:sldId id="621"/>
            <p14:sldId id="622"/>
            <p14:sldId id="624"/>
            <p14:sldId id="625"/>
            <p14:sldId id="626"/>
            <p14:sldId id="623"/>
            <p14:sldId id="627"/>
            <p14:sldId id="628"/>
            <p14:sldId id="629"/>
            <p14:sldId id="630"/>
            <p14:sldId id="642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12"/>
            <p14:sldId id="6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2" autoAdjust="0"/>
    <p:restoredTop sz="85331" autoAdjust="0"/>
  </p:normalViewPr>
  <p:slideViewPr>
    <p:cSldViewPr snapToGrid="0" snapToObjects="1">
      <p:cViewPr varScale="1">
        <p:scale>
          <a:sx n="251" d="100"/>
          <a:sy n="251" d="100"/>
        </p:scale>
        <p:origin x="237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Relationship Id="rId4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6/16/17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there,</a:t>
            </a:r>
            <a:r>
              <a:rPr lang="en-US" baseline="0" dirty="0"/>
              <a:t> it’s great to have you back.</a:t>
            </a:r>
          </a:p>
          <a:p>
            <a:endParaRPr lang="en-US" baseline="0" dirty="0"/>
          </a:p>
          <a:p>
            <a:r>
              <a:rPr lang="en-US" baseline="0" dirty="0"/>
              <a:t>So as we gear up to compress our data, I wanted to start with a “first principle” – spelled with an “ell-</a:t>
            </a:r>
            <a:r>
              <a:rPr lang="en-US" baseline="0" dirty="0" err="1"/>
              <a:t>ee</a:t>
            </a:r>
            <a:r>
              <a:rPr lang="en-US" baseline="0" dirty="0"/>
              <a:t>” -- namely, the idea of a principal (with an “ay-ell”) component.</a:t>
            </a:r>
          </a:p>
          <a:p>
            <a:endParaRPr lang="en-US" dirty="0"/>
          </a:p>
          <a:p>
            <a:r>
              <a:rPr lang="en-US" dirty="0"/>
              <a:t>As usual, let’s start with an intuitive idea and then try to make it more mathematically precise.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</a:t>
            </a:r>
            <a:r>
              <a:rPr lang="en-US" baseline="0" dirty="0"/>
              <a:t> the mean of the m data points, x-hat-zero through m minus one, is zero. @TODO: Write formula</a:t>
            </a:r>
          </a:p>
          <a:p>
            <a:endParaRPr lang="en-US" baseline="0" dirty="0"/>
          </a:p>
          <a:p>
            <a:r>
              <a:rPr lang="en-US" baseline="0" dirty="0"/>
              <a:t>If that’s not the case, then *re-center* the data.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38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@TODO: Show centered data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center?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Well, if you make an analogy to linear regression, this intuitive “line” now runs through the origin.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98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@TODO: Show rotation angle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 it’s just like a new axis that you could treat as a rotation of one of the original axes.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focus on one of these points, relative to this axis. @TODO:</a:t>
            </a:r>
            <a:r>
              <a:rPr lang="en-US" baseline="0" dirty="0"/>
              <a:t> Show point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60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treat it as a vector whose components are the point’s coordinates. @TODO:</a:t>
            </a:r>
            <a:r>
              <a:rPr lang="en-US" baseline="0" dirty="0"/>
              <a:t> Show arrow to point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also represent this</a:t>
            </a:r>
            <a:r>
              <a:rPr lang="en-US" baseline="0" dirty="0"/>
              <a:t> target axis by a unit vector. @TODO: Show unit vector and highlight</a:t>
            </a:r>
          </a:p>
          <a:p>
            <a:endParaRPr lang="en-US" baseline="0" dirty="0"/>
          </a:p>
          <a:p>
            <a:r>
              <a:rPr lang="en-US" baseline="0" dirty="0"/>
              <a:t>That is, a vector along the line whose length is 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58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we need to map the point to this axis somehow.</a:t>
            </a:r>
            <a:r>
              <a:rPr lang="en-US" baseline="0" dirty="0"/>
              <a:t> @TODO: Un-highlight everything.</a:t>
            </a:r>
          </a:p>
          <a:p>
            <a:endParaRPr lang="en-US" baseline="0" dirty="0"/>
          </a:p>
          <a:p>
            <a:r>
              <a:rPr lang="en-US" baseline="0" dirty="0"/>
              <a:t>Here’s one idea.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70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orthogonally project the point to the line. @TODO: Draw orthogonal projection, write “Projection:”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91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projected</a:t>
            </a:r>
            <a:r>
              <a:rPr lang="en-US" baseline="0" dirty="0"/>
              <a:t> point is also a vector. @TODO: Draw vector &amp; label</a:t>
            </a:r>
          </a:p>
          <a:p>
            <a:endParaRPr lang="en-US" baseline="0" dirty="0"/>
          </a:p>
          <a:p>
            <a:r>
              <a:rPr lang="en-US" baseline="0" dirty="0"/>
              <a:t>Let’s call it “x-twiddle.”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88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Mathematically, x-twiddle-transpose</a:t>
            </a:r>
            <a:r>
              <a:rPr lang="en-US" baseline="0" dirty="0"/>
              <a:t> times </a:t>
            </a:r>
            <a:r>
              <a:rPr lang="en-US" dirty="0"/>
              <a:t>a-hat-zero is the length of this projection. @TODO: Write formula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4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think of compression is</a:t>
            </a:r>
            <a:r>
              <a:rPr lang="en-US" baseline="0" dirty="0"/>
              <a:t> the idea of “dimensionality reduction.” @SHOW/WRITE “Dimensionality reduction:”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 means going from a some number of dimensions to some lower number.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68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return to the original example. @TODO: Show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08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should we select this axis? @TODO: Highlight axis</a:t>
            </a:r>
          </a:p>
          <a:p>
            <a:endParaRPr lang="en-US" dirty="0"/>
          </a:p>
          <a:p>
            <a:r>
              <a:rPr lang="en-US" dirty="0"/>
              <a:t>Here’s one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75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to *maximize*</a:t>
            </a:r>
            <a:r>
              <a:rPr lang="en-US" baseline="0" dirty="0"/>
              <a:t> the projections. @TODO: Goal: Maximize projections</a:t>
            </a:r>
          </a:p>
          <a:p>
            <a:endParaRPr lang="en-US" baseline="0" dirty="0"/>
          </a:p>
          <a:p>
            <a:r>
              <a:rPr lang="en-US" baseline="0" dirty="0"/>
              <a:t>Intuitively, the idea is that whatever axis we choose, it should try to preserve the lengths of the original vectors.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particular, let phi be a unit vector representing a</a:t>
            </a:r>
            <a:r>
              <a:rPr lang="en-US" baseline="0" dirty="0"/>
              <a:t> candidate axis. @TODO: Let ||\phi||_2^2 = 1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8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for any vector x-hat-k, the length of its</a:t>
            </a:r>
            <a:r>
              <a:rPr lang="en-US" baseline="0" dirty="0"/>
              <a:t> projection onto phi is x-hat-k-transpose times phi. @TODO: Show subexpression.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12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natural objective function is to sum these. @TODO: Show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970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the</a:t>
            </a:r>
            <a:r>
              <a:rPr lang="en-US" baseline="0" dirty="0"/>
              <a:t> function J(phi) sums the squared projections. @TODO: Highlight square</a:t>
            </a:r>
          </a:p>
          <a:p>
            <a:endParaRPr lang="en-US" dirty="0"/>
          </a:p>
          <a:p>
            <a:r>
              <a:rPr lang="en-US" dirty="0"/>
              <a:t>Doing so makes the math work out a little more easily, just</a:t>
            </a:r>
            <a:r>
              <a:rPr lang="en-US" baseline="0" dirty="0"/>
              <a:t> as the sum-of-squared residuals did in regression.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33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you may have noticed this funny one-over-two-</a:t>
            </a:r>
            <a:r>
              <a:rPr lang="en-US" dirty="0" err="1"/>
              <a:t>em</a:t>
            </a:r>
            <a:r>
              <a:rPr lang="en-US" dirty="0"/>
              <a:t> factor out front. @TODO: Highlight</a:t>
            </a:r>
            <a:r>
              <a:rPr lang="en-US" baseline="0" dirty="0"/>
              <a:t> factor</a:t>
            </a:r>
          </a:p>
          <a:p>
            <a:endParaRPr lang="en-US" baseline="0" dirty="0"/>
          </a:p>
          <a:p>
            <a:r>
              <a:rPr lang="en-US" baseline="0" dirty="0"/>
              <a:t>That makes the objective one-half the *mean* squared projections.</a:t>
            </a:r>
          </a:p>
          <a:p>
            <a:endParaRPr lang="en-US" baseline="0" dirty="0"/>
          </a:p>
          <a:p>
            <a:r>
              <a:rPr lang="en-US" baseline="0" dirty="0"/>
              <a:t>It’s done for aesthetic reasons, as you’ll see in a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96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define a new matrix, C, equal to one-over-m</a:t>
            </a:r>
            <a:r>
              <a:rPr lang="en-US" baseline="0" dirty="0"/>
              <a:t> times X-transpose times X. @TODO: Show</a:t>
            </a:r>
          </a:p>
          <a:p>
            <a:endParaRPr lang="en-US" dirty="0"/>
          </a:p>
          <a:p>
            <a:r>
              <a:rPr lang="en-US" dirty="0"/>
              <a:t>Here, X is our usual data matrix representation,</a:t>
            </a:r>
            <a:r>
              <a:rPr lang="en-US" baseline="0" dirty="0"/>
              <a:t> where the observations are the rows.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86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then show that J(phi)</a:t>
            </a:r>
            <a:r>
              <a:rPr lang="en-US" baseline="0" dirty="0"/>
              <a:t> equals one-half phi-transpose times C times phi. @TODO: Show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5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</a:t>
            </a:r>
            <a:r>
              <a:rPr lang="en-US" baseline="0" dirty="0"/>
              <a:t> consider this set of two dimensional points. @TODO: Show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51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recognize C as</a:t>
            </a:r>
            <a:r>
              <a:rPr lang="en-US" baseline="0" dirty="0"/>
              <a:t> the statistical object known as the sample covariance matrix of the data. @TODO: Show term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30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Okay, I think you’ve done well so far:</a:t>
            </a:r>
          </a:p>
          <a:p>
            <a:endParaRPr lang="en-US" baseline="0" dirty="0"/>
          </a:p>
          <a:p>
            <a:r>
              <a:rPr lang="en-US" baseline="0" dirty="0"/>
              <a:t>We’ve formalized a new problem, which is to find a single axis that maximizes the projections of the original data.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181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 suggest you pause here and do some notebook exercises to give you an intuitive feel for what the math means.</a:t>
            </a:r>
          </a:p>
          <a:p>
            <a:endParaRPr lang="en-US" baseline="0" dirty="0"/>
          </a:p>
          <a:p>
            <a:r>
              <a:rPr lang="en-US" baseline="0" dirty="0"/>
              <a:t>Have fun, and see you in the next lesson, where we try to calculate the optimal 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8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Notice that there is </a:t>
            </a:r>
            <a:r>
              <a:rPr lang="en-US" baseline="0" dirty="0"/>
              <a:t>variation in both dimensions. @TODO: Highlight extents along x- and y-axes.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1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However, as you might conclude if you were doing linear regression, it also looks like a *line* might also be a good approximation to these data. @TODO: Draw line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what would this approximation look like?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1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imagine a new lower-dimensional</a:t>
            </a:r>
            <a:r>
              <a:rPr lang="en-US" baseline="0" dirty="0"/>
              <a:t> representation. @TODO: Draw number line named x’_0</a:t>
            </a:r>
          </a:p>
          <a:p>
            <a:endParaRPr lang="en-US" baseline="0" dirty="0"/>
          </a:p>
          <a:p>
            <a:r>
              <a:rPr lang="en-US" baseline="0" dirty="0"/>
              <a:t>In this case, that’s a single axis in a one-dimensional space.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63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Let’s name that axis, “a-zero twiddle.” @TODO: Highlight \tilde{x}_0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70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Now, we</a:t>
            </a:r>
            <a:r>
              <a:rPr lang="en-US" baseline="0" dirty="0"/>
              <a:t> have to map each original point to this new axis. @TODO: Draw arrow with question mark over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1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let’s assume the data are zero-centered. @TODO: Write zero-centered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1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Compression via PCA+SVD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722AA57-7F4A-4D15-B0D7-046AA9B0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0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B18A44D-75E3-4C44-9ADB-875236A3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0F90ECD-1F7A-465C-B5C1-12A7107A8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7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15CE099-D854-4EB5-9316-48F284A04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90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5AF542-4E5D-4D86-8EC1-794B7FCEA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3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2815F95-C6D9-480B-93F0-A1AC186D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34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4539069B-61E7-4251-8887-32EE6896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0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620388-2D9F-4B30-ABA0-C266668DF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08D1CC6-68D8-4C4C-A3E3-2B996700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89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B4155D7-8596-4DD6-A559-B98675BEA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CB720D3-AAE7-4353-BB18-2A6A42D42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33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1CA15F2-B189-4C26-B928-BDD503D4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8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6B31AF5-D16E-4A15-AA76-10E284D8F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5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B14C70F-8A68-43B5-AA1B-7BD27435F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7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D22E744-AEF9-4256-AC2A-C91ED52C5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6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D99E793-4563-4E5B-BD01-91064900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7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A8E603-609D-45FB-9B66-1A81E098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97BCDCA-3CF5-4CBA-9CDE-D6D5CF05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64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EA3291E-223E-400C-A20A-3836EBBF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7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E12077-B0AD-4C91-94BA-BB90AF0B7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4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07CDB33-65AD-421A-8FE8-B53F6CB2D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0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2C6760-3F12-41A3-B0B8-668A0400C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0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E8B07BA-2B54-4ED2-9233-AA40648A1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146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60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CAAA924-162B-4A50-93CD-944D036E5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2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6A7F365-DCE9-4A08-AA1B-E89C7BA7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09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0755475-4616-4DBD-BA51-409CB1E31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0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356C5D9-F5F5-413A-A10B-76D8F77A6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7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EE603A9-FE22-42A4-BB7F-6BD5D35F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92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8D50E9B-F110-4EC5-911A-2A7912051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4125</TotalTime>
  <Words>939</Words>
  <Application>Microsoft Macintosh PowerPoint</Application>
  <PresentationFormat>On-screen Show (16:9)</PresentationFormat>
  <Paragraphs>111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Tsao, Jinn-Wei</cp:lastModifiedBy>
  <cp:revision>540</cp:revision>
  <dcterms:created xsi:type="dcterms:W3CDTF">2017-01-20T18:55:05Z</dcterms:created>
  <dcterms:modified xsi:type="dcterms:W3CDTF">2017-06-16T16:23:48Z</dcterms:modified>
</cp:coreProperties>
</file>